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1" r:id="rId5"/>
    <p:sldId id="287" r:id="rId6"/>
    <p:sldId id="286" r:id="rId7"/>
    <p:sldId id="283" r:id="rId8"/>
    <p:sldId id="284" r:id="rId9"/>
    <p:sldId id="285" r:id="rId10"/>
    <p:sldId id="28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EE"/>
    <a:srgbClr val="ECF0F7"/>
    <a:srgbClr val="D1E3F7"/>
    <a:srgbClr val="1F4E79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1152" autoAdjust="0"/>
  </p:normalViewPr>
  <p:slideViewPr>
    <p:cSldViewPr snapToGrid="0" showGuides="1">
      <p:cViewPr varScale="1">
        <p:scale>
          <a:sx n="98" d="100"/>
          <a:sy n="98" d="100"/>
        </p:scale>
        <p:origin x="102" y="288"/>
      </p:cViewPr>
      <p:guideLst>
        <p:guide orient="horz" pos="2104"/>
        <p:guide pos="3927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利用奇偶校验位的方法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7168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47548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利用奇偶校验位的方法一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74" name="矩形 173"/>
          <p:cNvSpPr/>
          <p:nvPr/>
        </p:nvSpPr>
        <p:spPr>
          <a:xfrm>
            <a:off x="1039203" y="1995297"/>
            <a:ext cx="10402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把载体划分成几个不相重叠的区域，在一个载体区域中存储一比特信息。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94717" y="2560174"/>
            <a:ext cx="9289807" cy="3770288"/>
            <a:chOff x="1694717" y="2560174"/>
            <a:chExt cx="9289807" cy="3770288"/>
          </a:xfrm>
        </p:grpSpPr>
        <p:sp>
          <p:nvSpPr>
            <p:cNvPr id="176" name="矩形: 圆角 175"/>
            <p:cNvSpPr/>
            <p:nvPr/>
          </p:nvSpPr>
          <p:spPr>
            <a:xfrm>
              <a:off x="1694717" y="2560174"/>
              <a:ext cx="9289807" cy="3770288"/>
            </a:xfrm>
            <a:prstGeom prst="roundRect">
              <a:avLst>
                <a:gd name="adj" fmla="val 6428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313835" y="2830998"/>
              <a:ext cx="8283817" cy="3192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选择 </a:t>
              </a:r>
              <a:r>
                <a:rPr lang="en-US" altLang="zh-CN" sz="2400" i="1" dirty="0"/>
                <a:t>L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m</a:t>
              </a:r>
              <a:r>
                <a:rPr lang="en-US" altLang="zh-CN" sz="2400" dirty="0"/>
                <a:t>)</a:t>
              </a:r>
              <a:r>
                <a:rPr lang="zh-CN" altLang="en-US" sz="2400" dirty="0">
                  <a:latin typeface="+mn-ea"/>
                </a:rPr>
                <a:t>个不相重叠区域，计算出每一区域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zh-CN" altLang="en-US" sz="2400" dirty="0">
                  <a:latin typeface="+mn-ea"/>
                </a:rPr>
                <a:t>的所有最低比特的</a:t>
              </a:r>
              <a:r>
                <a:rPr lang="zh-CN" altLang="en-US" sz="2400" dirty="0">
                  <a:latin typeface="+mn-ea"/>
                  <a:sym typeface="+mn-ea"/>
                </a:rPr>
                <a:t>奇偶校验位</a:t>
              </a:r>
              <a:r>
                <a:rPr lang="en-US" altLang="zh-CN" sz="2400" dirty="0">
                  <a:latin typeface="+mn-ea"/>
                </a:rPr>
                <a:t>(</a:t>
              </a:r>
              <a:r>
                <a:rPr lang="zh-CN" altLang="zh-CN" sz="2400" dirty="0">
                  <a:latin typeface="+mn-ea"/>
                </a:rPr>
                <a:t>即</a:t>
              </a:r>
              <a:r>
                <a:rPr lang="en-US" altLang="zh-CN" sz="2400" dirty="0">
                  <a:latin typeface="+mn-ea"/>
                </a:rPr>
                <a:t>“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en-US" altLang="zh-CN" sz="2400" dirty="0">
                  <a:latin typeface="+mn-ea"/>
                </a:rPr>
                <a:t>”</a:t>
              </a:r>
              <a:r>
                <a:rPr lang="zh-CN" altLang="en-US" sz="2400" dirty="0">
                  <a:latin typeface="+mn-ea"/>
                </a:rPr>
                <a:t>的个数</a:t>
              </a:r>
              <a:r>
                <a:rPr lang="zh-CN" altLang="en-US" sz="2400" dirty="0">
                  <a:latin typeface="+mn-ea"/>
                  <a:sym typeface="+mn-ea"/>
                </a:rPr>
                <a:t>奇偶性）</a:t>
              </a:r>
              <a:r>
                <a:rPr lang="en-US" altLang="zh-CN" sz="2400" dirty="0">
                  <a:latin typeface="+mn-ea"/>
                  <a:sym typeface="+mn-ea"/>
                </a:rPr>
                <a:t>, </a:t>
              </a:r>
              <a:r>
                <a:rPr lang="en-US" altLang="zh-CN" sz="2400" i="1" dirty="0">
                  <a:latin typeface="+mj-lt"/>
                  <a:sym typeface="+mn-ea"/>
                </a:rPr>
                <a:t>b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en-US" altLang="zh-CN" sz="2400" i="1" dirty="0">
                  <a:latin typeface="+mj-lt"/>
                  <a:sym typeface="+mn-ea"/>
                </a:rPr>
                <a:t>(</a:t>
              </a:r>
              <a:r>
                <a:rPr lang="en-US" altLang="zh-CN" sz="2400" i="1" dirty="0" err="1">
                  <a:latin typeface="+mj-lt"/>
                  <a:sym typeface="+mn-ea"/>
                </a:rPr>
                <a:t>i</a:t>
              </a:r>
              <a:r>
                <a:rPr lang="en-US" altLang="zh-CN" sz="2400" i="1" dirty="0">
                  <a:latin typeface="+mj-lt"/>
                  <a:sym typeface="+mn-ea"/>
                </a:rPr>
                <a:t>=1,2, … ,n)</a:t>
              </a:r>
              <a:r>
                <a:rPr lang="zh-CN" altLang="en-US" sz="2400" dirty="0">
                  <a:latin typeface="+mj-lt"/>
                  <a:sym typeface="+mn-ea"/>
                </a:rPr>
                <a:t>。</a:t>
              </a:r>
              <a:endParaRPr lang="en-US" altLang="zh-CN" sz="2400" dirty="0">
                <a:latin typeface="+mj-lt"/>
              </a:endParaRPr>
            </a:p>
            <a:p>
              <a:pPr algn="just" fontAlgn="base">
                <a:lnSpc>
                  <a:spcPct val="120000"/>
                </a:lnSpc>
                <a:spcAft>
                  <a:spcPct val="0"/>
                </a:spcAft>
                <a:defRPr/>
              </a:pPr>
              <a:endParaRPr lang="en-US" altLang="zh-CN" sz="2400" dirty="0">
                <a:latin typeface="+mn-ea"/>
              </a:endParaRPr>
            </a:p>
            <a:p>
              <a:pPr algn="just" fontAlgn="base">
                <a:lnSpc>
                  <a:spcPct val="120000"/>
                </a:lnSpc>
                <a:spcAft>
                  <a:spcPct val="0"/>
                </a:spcAft>
                <a:defRPr/>
              </a:pPr>
              <a:endParaRPr lang="en-US" altLang="zh-CN" sz="2400" dirty="0">
                <a:latin typeface="+mn-ea"/>
              </a:endParaRPr>
            </a:p>
            <a:p>
              <a:pPr algn="just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嵌入信息时，在对应区域的奇偶校验位上嵌入信息比特</a:t>
              </a:r>
              <a:r>
                <a:rPr lang="en-US" altLang="zh-CN" sz="2400" i="1" dirty="0"/>
                <a:t>m</a:t>
              </a:r>
              <a:r>
                <a:rPr lang="en-US" altLang="zh-CN" sz="2400" i="1" baseline="-25000" dirty="0"/>
                <a:t>i</a:t>
              </a:r>
              <a:r>
                <a:rPr lang="zh-CN" altLang="en-US" sz="2400" dirty="0">
                  <a:latin typeface="+mn-ea"/>
                </a:rPr>
                <a:t>，如果奇偶校验位</a:t>
              </a:r>
              <a:r>
                <a:rPr lang="en-US" altLang="zh-CN" sz="2400" i="1" dirty="0">
                  <a:sym typeface="+mn-ea"/>
                </a:rPr>
                <a:t>b</a:t>
              </a:r>
              <a:r>
                <a:rPr lang="en-US" altLang="zh-CN" sz="2400" i="1" baseline="-25000" dirty="0">
                  <a:sym typeface="+mn-ea"/>
                </a:rPr>
                <a:t>i</a:t>
              </a:r>
              <a:r>
                <a:rPr lang="zh-CN" altLang="en-US" sz="2400" dirty="0">
                  <a:latin typeface="+mn-ea"/>
                </a:rPr>
                <a:t>与</a:t>
              </a:r>
              <a:r>
                <a:rPr lang="en-US" altLang="zh-CN" sz="2400" i="1" dirty="0"/>
                <a:t>m</a:t>
              </a:r>
              <a:r>
                <a:rPr lang="en-US" altLang="zh-CN" sz="2400" i="1" baseline="-25000" dirty="0"/>
                <a:t>i</a:t>
              </a:r>
              <a:r>
                <a:rPr lang="zh-CN" altLang="en-US" sz="2400" dirty="0">
                  <a:latin typeface="+mn-ea"/>
                </a:rPr>
                <a:t>不匹配，则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</a:rPr>
                <a:t>将该区域中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所有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</a:rPr>
                <a:t>元素的最低比特位进行翻转</a:t>
              </a:r>
              <a:r>
                <a:rPr lang="zh-CN" altLang="en-US" sz="2400" dirty="0">
                  <a:latin typeface="+mn-ea"/>
                </a:rPr>
                <a:t>，使得奇偶校验位与</a:t>
              </a:r>
              <a:r>
                <a:rPr lang="en-US" altLang="zh-CN" sz="2400" i="1" dirty="0"/>
                <a:t>m</a:t>
              </a:r>
              <a:r>
                <a:rPr lang="en-US" altLang="zh-CN" sz="2400" i="1" baseline="-25000" dirty="0"/>
                <a:t>i</a:t>
              </a:r>
              <a:r>
                <a:rPr lang="zh-CN" altLang="en-US" sz="2400" dirty="0">
                  <a:latin typeface="+mn-ea"/>
                </a:rPr>
                <a:t>相同，即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</a:t>
              </a:r>
              <a:r>
                <a:rPr lang="en-US" altLang="zh-CN" sz="2400" dirty="0">
                  <a:latin typeface="+mn-ea"/>
                </a:rPr>
                <a:t>=</a:t>
              </a:r>
              <a:r>
                <a:rPr lang="en-US" altLang="zh-CN" sz="2400" i="1" dirty="0">
                  <a:sym typeface="+mn-ea"/>
                </a:rPr>
                <a:t>m</a:t>
              </a:r>
              <a:r>
                <a:rPr lang="en-US" altLang="zh-CN" sz="2400" i="1" baseline="-25000" dirty="0">
                  <a:sym typeface="+mn-ea"/>
                </a:rPr>
                <a:t>i </a:t>
              </a:r>
              <a:r>
                <a:rPr lang="zh-CN" altLang="en-US" sz="2400" dirty="0">
                  <a:latin typeface="+mn-ea"/>
                </a:rPr>
                <a:t>。</a:t>
              </a:r>
              <a:endParaRPr lang="en-US" altLang="zh-CN" sz="2400" i="1" baseline="-25000" dirty="0">
                <a:latin typeface="+mn-ea"/>
                <a:sym typeface="+mn-ea"/>
              </a:endParaRPr>
            </a:p>
          </p:txBody>
        </p:sp>
        <p:graphicFrame>
          <p:nvGraphicFramePr>
            <p:cNvPr id="168" name="对象 167"/>
            <p:cNvGraphicFramePr/>
            <p:nvPr/>
          </p:nvGraphicFramePr>
          <p:xfrm>
            <a:off x="4638675" y="3817682"/>
            <a:ext cx="3203575" cy="749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2" imgW="1384300" imgH="355600" progId="Equation.3">
                    <p:embed/>
                  </p:oleObj>
                </mc:Choice>
                <mc:Fallback>
                  <p:oleObj name="" r:id="rId2" imgW="1384300" imgH="355600" progId="Equation.3">
                    <p:embed/>
                    <p:pic>
                      <p:nvPicPr>
                        <p:cNvPr id="0" name="对象 18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638675" y="3817682"/>
                          <a:ext cx="3203575" cy="7499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1" name="组合 180"/>
          <p:cNvGrpSpPr/>
          <p:nvPr/>
        </p:nvGrpSpPr>
        <p:grpSpPr>
          <a:xfrm>
            <a:off x="856418" y="3774502"/>
            <a:ext cx="1341632" cy="1341632"/>
            <a:chOff x="1882937" y="2051686"/>
            <a:chExt cx="1438016" cy="1438016"/>
          </a:xfrm>
        </p:grpSpPr>
        <p:sp>
          <p:nvSpPr>
            <p:cNvPr id="182" name="椭圆 18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198050" y="716894"/>
            <a:ext cx="8073650" cy="1109044"/>
            <a:chOff x="3279913" y="488294"/>
            <a:chExt cx="8073650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8073650" cy="687881"/>
              <a:chOff x="3279913" y="909457"/>
              <a:chExt cx="8073650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807365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63804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区域内翻转所有像素最低位的例子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1" name="组合 170"/>
          <p:cNvGrpSpPr/>
          <p:nvPr/>
        </p:nvGrpSpPr>
        <p:grpSpPr>
          <a:xfrm>
            <a:off x="866041" y="2462981"/>
            <a:ext cx="4154183" cy="2569081"/>
            <a:chOff x="1076853" y="5080315"/>
            <a:chExt cx="5054600" cy="1959087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4831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866041" y="2728489"/>
            <a:ext cx="4202220" cy="2250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/>
              <a:t>        如果</a:t>
            </a:r>
            <a:r>
              <a:rPr lang="zh-CN" altLang="en-US" sz="2400" dirty="0">
                <a:solidFill>
                  <a:srgbClr val="0F73EE"/>
                </a:solidFill>
              </a:rPr>
              <a:t>奇偶校验位与</a:t>
            </a:r>
            <a:r>
              <a:rPr lang="en-US" altLang="zh-CN" sz="2400" i="1" dirty="0">
                <a:solidFill>
                  <a:srgbClr val="0F73EE"/>
                </a:solidFill>
              </a:rPr>
              <a:t>m</a:t>
            </a:r>
            <a:r>
              <a:rPr lang="en-US" altLang="zh-CN" sz="2400" i="1" baseline="-25000" dirty="0">
                <a:solidFill>
                  <a:srgbClr val="0F73EE"/>
                </a:solidFill>
              </a:rPr>
              <a:t>i</a:t>
            </a:r>
            <a:r>
              <a:rPr lang="zh-CN" altLang="en-US" sz="2400" dirty="0">
                <a:solidFill>
                  <a:srgbClr val="0F73EE"/>
                </a:solidFill>
              </a:rPr>
              <a:t>不匹配</a:t>
            </a:r>
            <a:r>
              <a:rPr lang="zh-CN" altLang="en-US" sz="2400" dirty="0"/>
              <a:t>，则将该区域中的所有像素值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 dirty="0">
                <a:solidFill>
                  <a:srgbClr val="0F73EE"/>
                </a:solidFill>
              </a:rPr>
              <a:t>最低比特位翻转</a:t>
            </a:r>
            <a:r>
              <a:rPr lang="zh-CN" altLang="en-US" sz="2400" dirty="0"/>
              <a:t>，从而使奇偶校验位与</a:t>
            </a:r>
            <a:r>
              <a:rPr lang="en-US" altLang="zh-CN" sz="2400" i="1" dirty="0"/>
              <a:t>m</a:t>
            </a:r>
            <a:r>
              <a:rPr lang="en-US" altLang="zh-CN" sz="2400" i="1" baseline="-25000" dirty="0"/>
              <a:t>i</a:t>
            </a:r>
            <a:r>
              <a:rPr lang="zh-CN" altLang="en-US" sz="2400" dirty="0"/>
              <a:t>相同。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5265243" y="2461515"/>
            <a:ext cx="1317955" cy="763004"/>
            <a:chOff x="4397979" y="1511803"/>
            <a:chExt cx="1317955" cy="763004"/>
          </a:xfrm>
        </p:grpSpPr>
        <p:sp>
          <p:nvSpPr>
            <p:cNvPr id="179" name="矩形: 圆角 178"/>
            <p:cNvSpPr/>
            <p:nvPr/>
          </p:nvSpPr>
          <p:spPr>
            <a:xfrm>
              <a:off x="4512180" y="1596162"/>
              <a:ext cx="120375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4397979" y="1511803"/>
              <a:ext cx="1191146" cy="763004"/>
              <a:chOff x="4397979" y="1511803"/>
              <a:chExt cx="1191146" cy="763004"/>
            </a:xfrm>
          </p:grpSpPr>
          <p:sp>
            <p:nvSpPr>
              <p:cNvPr id="18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4599752" y="1511803"/>
                <a:ext cx="989373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例如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: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8" name="矩形 187"/>
          <p:cNvSpPr/>
          <p:nvPr/>
        </p:nvSpPr>
        <p:spPr>
          <a:xfrm>
            <a:off x="7197774" y="3228908"/>
            <a:ext cx="4312305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endParaRPr lang="en-US" altLang="zh-CN" sz="2400" dirty="0">
              <a:sym typeface="+mn-ea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            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9229" y="2465580"/>
            <a:ext cx="4414819" cy="360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下列区域所有像素的最低比特有偶数个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zh-CN" sz="2400" dirty="0">
                <a:sym typeface="+mn-ea"/>
              </a:rPr>
              <a:t>，计算得奇偶校验位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=0</a:t>
            </a:r>
            <a:r>
              <a:rPr lang="zh-CN" altLang="zh-CN" sz="2400" dirty="0">
                <a:sym typeface="+mn-ea"/>
              </a:rPr>
              <a:t>。如果要嵌入的秘密信息比特为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，即</a:t>
            </a:r>
            <a:r>
              <a:rPr lang="en-US" altLang="zh-CN" sz="2400" i="1" dirty="0">
                <a:sym typeface="+mn-ea"/>
              </a:rPr>
              <a:t>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=1</a:t>
            </a:r>
            <a:r>
              <a:rPr lang="zh-CN" altLang="en-US" sz="2400" dirty="0">
                <a:sym typeface="+mn-ea"/>
              </a:rPr>
              <a:t>，要想满足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i="1" dirty="0">
                <a:sym typeface="+mn-ea"/>
              </a:rPr>
              <a:t>=m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zh-CN" altLang="en-US" sz="2400" dirty="0">
                <a:sym typeface="+mn-ea"/>
              </a:rPr>
              <a:t>，则</a:t>
            </a:r>
            <a:r>
              <a:rPr lang="zh-CN" altLang="zh-CN" sz="2400" dirty="0">
                <a:sym typeface="+mn-ea"/>
              </a:rPr>
              <a:t>需</a:t>
            </a:r>
            <a:r>
              <a:rPr lang="zh-CN" altLang="en-US" sz="2400" dirty="0"/>
              <a:t>要翻转</a:t>
            </a:r>
            <a:r>
              <a:rPr lang="zh-CN" altLang="en-US" sz="2400" b="1" dirty="0">
                <a:solidFill>
                  <a:srgbClr val="0F73EE"/>
                </a:solidFill>
              </a:rPr>
              <a:t>所有</a:t>
            </a:r>
            <a:r>
              <a:rPr lang="zh-CN" altLang="en-US" sz="2400" dirty="0"/>
              <a:t>像素的最低比特位，使得该区域的最低有效位有奇数个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zh-CN" altLang="en-US" sz="2400" dirty="0">
                <a:sym typeface="+mn-ea"/>
              </a:rPr>
              <a:t>即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=1</a:t>
            </a:r>
            <a:r>
              <a:rPr lang="zh-CN" altLang="en-US" sz="2400" dirty="0">
                <a:sym typeface="+mn-ea"/>
              </a:rPr>
              <a:t>，从而满足了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i="1" dirty="0">
                <a:sym typeface="+mn-ea"/>
              </a:rPr>
              <a:t>=m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zh-CN" altLang="zh-CN" sz="2400" dirty="0">
                <a:sym typeface="+mn-ea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8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198050" y="716894"/>
            <a:ext cx="8073650" cy="1109044"/>
            <a:chOff x="3279913" y="488294"/>
            <a:chExt cx="8073650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8073650" cy="687881"/>
              <a:chOff x="3279913" y="909457"/>
              <a:chExt cx="8073650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807365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63804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区域内翻转所有像素最低位的例子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aphicFrame>
        <p:nvGraphicFramePr>
          <p:cNvPr id="189" name="表格 188"/>
          <p:cNvGraphicFramePr/>
          <p:nvPr/>
        </p:nvGraphicFramePr>
        <p:xfrm>
          <a:off x="1693029" y="2490629"/>
          <a:ext cx="1905000" cy="1803717"/>
        </p:xfrm>
        <a:graphic>
          <a:graphicData uri="http://schemas.openxmlformats.org/drawingml/2006/table">
            <a:tbl>
              <a:tblPr/>
              <a:tblGrid>
                <a:gridCol w="635000"/>
                <a:gridCol w="635000"/>
                <a:gridCol w="635000"/>
              </a:tblGrid>
              <a:tr h="6019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1" name="表格 190"/>
          <p:cNvGraphicFramePr/>
          <p:nvPr/>
        </p:nvGraphicFramePr>
        <p:xfrm>
          <a:off x="6557826" y="2490629"/>
          <a:ext cx="1905000" cy="1803400"/>
        </p:xfrm>
        <a:graphic>
          <a:graphicData uri="http://schemas.openxmlformats.org/drawingml/2006/table">
            <a:tbl>
              <a:tblPr/>
              <a:tblGrid>
                <a:gridCol w="635000"/>
                <a:gridCol w="635000"/>
                <a:gridCol w="635000"/>
              </a:tblGrid>
              <a:tr h="6016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dirty="0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03" name="组合 202"/>
          <p:cNvGrpSpPr/>
          <p:nvPr/>
        </p:nvGrpSpPr>
        <p:grpSpPr>
          <a:xfrm>
            <a:off x="618228" y="4485459"/>
            <a:ext cx="4154183" cy="1610098"/>
            <a:chOff x="1076853" y="5080315"/>
            <a:chExt cx="5054600" cy="1959087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: 圆角 204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814909" y="4952556"/>
            <a:ext cx="3661240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偶数个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，校验位的值为</a:t>
            </a:r>
            <a:r>
              <a:rPr lang="en-US" altLang="zh-CN" sz="2400" dirty="0">
                <a:latin typeface="+mj-lt"/>
              </a:rPr>
              <a:t>0</a:t>
            </a:r>
            <a:endParaRPr lang="en-US" altLang="zh-CN" sz="2400" dirty="0">
              <a:latin typeface="+mj-lt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181350" y="4485459"/>
            <a:ext cx="4769992" cy="1610098"/>
            <a:chOff x="1076853" y="5080315"/>
            <a:chExt cx="5803885" cy="1959087"/>
          </a:xfrm>
        </p:grpSpPr>
        <p:cxnSp>
          <p:nvCxnSpPr>
            <p:cNvPr id="208" name="直接连接符 207"/>
            <p:cNvCxnSpPr/>
            <p:nvPr/>
          </p:nvCxnSpPr>
          <p:spPr>
            <a:xfrm>
              <a:off x="1076853" y="5080315"/>
              <a:ext cx="5803885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矩形: 圆角 208"/>
            <p:cNvSpPr/>
            <p:nvPr/>
          </p:nvSpPr>
          <p:spPr>
            <a:xfrm>
              <a:off x="1076853" y="5228959"/>
              <a:ext cx="5799074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0" name="矩形 209"/>
          <p:cNvSpPr/>
          <p:nvPr/>
        </p:nvSpPr>
        <p:spPr>
          <a:xfrm>
            <a:off x="5185303" y="4878030"/>
            <a:ext cx="4766039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/>
              <a:t>翻转</a:t>
            </a:r>
            <a:r>
              <a:rPr lang="zh-CN" altLang="en-US" sz="2400" dirty="0">
                <a:solidFill>
                  <a:srgbClr val="0F73EE"/>
                </a:solidFill>
              </a:rPr>
              <a:t>所有的</a:t>
            </a:r>
            <a:r>
              <a:rPr lang="en-US" altLang="zh-CN" sz="2400" dirty="0"/>
              <a:t>LSB</a:t>
            </a:r>
            <a:r>
              <a:rPr lang="zh-CN" altLang="en-US" sz="2400" dirty="0"/>
              <a:t>后，</a:t>
            </a:r>
            <a:endParaRPr lang="zh-CN" altLang="en-US" sz="2400" dirty="0"/>
          </a:p>
          <a:p>
            <a:pPr algn="ctr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/>
              <a:t>变为奇数个</a:t>
            </a:r>
            <a:r>
              <a:rPr lang="en-US" altLang="zh-CN" sz="2400" dirty="0"/>
              <a:t>1</a:t>
            </a:r>
            <a:r>
              <a:rPr lang="zh-CN" altLang="zh-CN" sz="2400" dirty="0"/>
              <a:t>，</a:t>
            </a:r>
            <a:r>
              <a:rPr lang="zh-CN" altLang="en-US" sz="2400" dirty="0"/>
              <a:t>校验位的值为</a:t>
            </a:r>
            <a:r>
              <a:rPr lang="en-US" altLang="zh-CN" sz="2400" dirty="0"/>
              <a:t>1</a:t>
            </a:r>
            <a:endParaRPr lang="en-US" altLang="zh-CN" sz="2400" dirty="0"/>
          </a:p>
        </p:txBody>
      </p:sp>
      <p:grpSp>
        <p:nvGrpSpPr>
          <p:cNvPr id="217" name="组合 216"/>
          <p:cNvGrpSpPr/>
          <p:nvPr/>
        </p:nvGrpSpPr>
        <p:grpSpPr>
          <a:xfrm>
            <a:off x="8778371" y="3126260"/>
            <a:ext cx="1205543" cy="518966"/>
            <a:chOff x="4516634" y="4176945"/>
            <a:chExt cx="1205543" cy="518966"/>
          </a:xfrm>
        </p:grpSpPr>
        <p:sp>
          <p:nvSpPr>
            <p:cNvPr id="218" name="Freeform 8"/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4677517" y="419614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20" name="Group 3"/>
          <p:cNvGrpSpPr/>
          <p:nvPr/>
        </p:nvGrpSpPr>
        <p:grpSpPr>
          <a:xfrm>
            <a:off x="9480435" y="2284347"/>
            <a:ext cx="2182511" cy="2182511"/>
            <a:chOff x="4632531" y="3441650"/>
            <a:chExt cx="2922866" cy="2922866"/>
          </a:xfrm>
        </p:grpSpPr>
        <p:sp>
          <p:nvSpPr>
            <p:cNvPr id="221" name="Oval 10"/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11"/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3" name="矩形 222"/>
          <p:cNvSpPr/>
          <p:nvPr/>
        </p:nvSpPr>
        <p:spPr>
          <a:xfrm>
            <a:off x="9697757" y="2954479"/>
            <a:ext cx="1863121" cy="9490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翻转最低位，影响不大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6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10" grpId="0"/>
      <p:bldP spid="2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7168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47548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利用奇偶校验位的方法一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2079625" y="2811145"/>
            <a:ext cx="8426387" cy="1811020"/>
            <a:chOff x="2449254" y="3106448"/>
            <a:chExt cx="8316147" cy="1210368"/>
          </a:xfrm>
        </p:grpSpPr>
        <p:sp>
          <p:nvSpPr>
            <p:cNvPr id="169" name="矩形: 圆角 168"/>
            <p:cNvSpPr/>
            <p:nvPr/>
          </p:nvSpPr>
          <p:spPr>
            <a:xfrm>
              <a:off x="2449254" y="3106448"/>
              <a:ext cx="8316147" cy="1210368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3149040" y="3234615"/>
              <a:ext cx="7227874" cy="949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在接收端，收方与发方拥有共同的伪装密钥作为种子，可以伪随机地构造载体区域。收方从载体区域中计算出奇偶校验位，排列起来就可以重构秘密信息。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241326" y="3045522"/>
            <a:ext cx="1341632" cy="1341632"/>
            <a:chOff x="1882937" y="2051686"/>
            <a:chExt cx="1438016" cy="1438016"/>
          </a:xfrm>
        </p:grpSpPr>
        <p:sp>
          <p:nvSpPr>
            <p:cNvPr id="172" name="椭圆 17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7168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47548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利用奇偶校验位的方法二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74" name="矩形 173"/>
          <p:cNvSpPr/>
          <p:nvPr/>
        </p:nvSpPr>
        <p:spPr>
          <a:xfrm>
            <a:off x="1039203" y="2033397"/>
            <a:ext cx="10402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把载体划分成几个不相重叠的区域，在一个载体区域中存储一比特信息。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2257425" y="5289109"/>
            <a:ext cx="8908415" cy="1210310"/>
            <a:chOff x="2449254" y="3106448"/>
            <a:chExt cx="8316147" cy="1210368"/>
          </a:xfrm>
        </p:grpSpPr>
        <p:sp>
          <p:nvSpPr>
            <p:cNvPr id="182" name="矩形: 圆角 17"/>
            <p:cNvSpPr/>
            <p:nvPr/>
          </p:nvSpPr>
          <p:spPr>
            <a:xfrm>
              <a:off x="2449254" y="3106448"/>
              <a:ext cx="8316147" cy="1210368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3148908" y="3234429"/>
              <a:ext cx="7616493" cy="977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用同样的方法划分载体区域，计算出奇偶校验位，构成秘密信息。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419126" y="5223766"/>
            <a:ext cx="1341632" cy="1341632"/>
            <a:chOff x="1882937" y="2051686"/>
            <a:chExt cx="1438016" cy="1438016"/>
          </a:xfrm>
        </p:grpSpPr>
        <p:sp>
          <p:nvSpPr>
            <p:cNvPr id="185" name="椭圆 18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57425" y="2566864"/>
            <a:ext cx="8908415" cy="2565946"/>
            <a:chOff x="2257425" y="2566864"/>
            <a:chExt cx="8908415" cy="2565946"/>
          </a:xfrm>
        </p:grpSpPr>
        <p:sp>
          <p:nvSpPr>
            <p:cNvPr id="176" name="矩形: 圆角 175"/>
            <p:cNvSpPr/>
            <p:nvPr/>
          </p:nvSpPr>
          <p:spPr>
            <a:xfrm>
              <a:off x="2257425" y="2566864"/>
              <a:ext cx="8908415" cy="2565946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2971246" y="2642416"/>
              <a:ext cx="7979834" cy="24161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400" dirty="0">
                  <a:latin typeface="+mn-ea"/>
                </a:rPr>
                <a:t>         选择 </a:t>
              </a:r>
              <a:r>
                <a:rPr lang="en-US" altLang="zh-CN" sz="2400" i="1" dirty="0"/>
                <a:t>L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m</a:t>
              </a:r>
              <a:r>
                <a:rPr lang="en-US" altLang="zh-CN" sz="2400" dirty="0"/>
                <a:t>)</a:t>
              </a:r>
              <a:r>
                <a:rPr lang="zh-CN" altLang="en-US" sz="2400" dirty="0">
                  <a:latin typeface="+mn-ea"/>
                </a:rPr>
                <a:t>个不相重叠区域，计算出每一区域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zh-CN" altLang="en-US" sz="2400" dirty="0">
                  <a:latin typeface="+mn-ea"/>
                </a:rPr>
                <a:t>的所有最低比特的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奇偶校验位</a:t>
              </a:r>
              <a:r>
                <a:rPr lang="en-US" altLang="zh-CN" sz="2400" i="1" dirty="0">
                  <a:latin typeface="+mj-lt"/>
                  <a:sym typeface="+mn-ea"/>
                </a:rPr>
                <a:t>b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en-US" altLang="zh-CN" sz="2400" dirty="0">
                  <a:latin typeface="+mj-lt"/>
                  <a:sym typeface="+mn-ea"/>
                </a:rPr>
                <a:t>(</a:t>
              </a:r>
              <a:r>
                <a:rPr lang="en-US" altLang="zh-CN" sz="2400" i="1" dirty="0" err="1">
                  <a:latin typeface="+mj-lt"/>
                  <a:sym typeface="+mn-ea"/>
                </a:rPr>
                <a:t>i</a:t>
              </a:r>
              <a:r>
                <a:rPr lang="en-US" altLang="zh-CN" sz="2400" i="1" dirty="0">
                  <a:latin typeface="+mj-lt"/>
                  <a:sym typeface="+mn-ea"/>
                </a:rPr>
                <a:t>=1,2, … ,n</a:t>
              </a:r>
              <a:r>
                <a:rPr lang="en-US" altLang="zh-CN" sz="2400" dirty="0">
                  <a:latin typeface="+mj-lt"/>
                  <a:sym typeface="+mn-ea"/>
                </a:rPr>
                <a:t>)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。</a:t>
              </a:r>
              <a:endParaRPr lang="zh-CN" altLang="en-US" sz="2400" dirty="0">
                <a:latin typeface="宋体" panose="02010600030101010101" pitchFamily="2" charset="-122"/>
                <a:sym typeface="+mn-ea"/>
              </a:endParaRPr>
            </a:p>
            <a:p>
              <a:pPr>
                <a:lnSpc>
                  <a:spcPct val="90000"/>
                </a:lnSpc>
              </a:pPr>
              <a:endParaRPr lang="zh-CN" altLang="en-US" sz="2400" dirty="0">
                <a:latin typeface="宋体" panose="02010600030101010101" pitchFamily="2" charset="-122"/>
                <a:sym typeface="+mn-ea"/>
              </a:endParaRPr>
            </a:p>
            <a:p>
              <a:pPr>
                <a:lnSpc>
                  <a:spcPct val="90000"/>
                </a:lnSpc>
              </a:pPr>
              <a:endParaRPr lang="zh-CN" altLang="en-US" sz="2400" dirty="0">
                <a:latin typeface="宋体" panose="02010600030101010101" pitchFamily="2" charset="-122"/>
                <a:sym typeface="+mn-ea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2400" dirty="0">
                  <a:latin typeface="+mj-lt"/>
                  <a:sym typeface="+mn-ea"/>
                </a:rPr>
                <a:t>区域</a:t>
              </a:r>
              <a:r>
                <a:rPr lang="en-US" altLang="zh-CN" sz="2400" dirty="0">
                  <a:latin typeface="+mj-lt"/>
                  <a:cs typeface="Times New Roman" panose="02020603050405020304" charset="0"/>
                  <a:sym typeface="+mn-ea"/>
                </a:rPr>
                <a:t>I</a:t>
              </a:r>
              <a:r>
                <a:rPr lang="zh-CN" altLang="en-US" sz="2400" dirty="0">
                  <a:latin typeface="+mj-lt"/>
                  <a:sym typeface="+mn-ea"/>
                </a:rPr>
                <a:t>隐藏一个信息比特。若</a:t>
              </a:r>
              <a:r>
                <a:rPr lang="en-US" altLang="zh-CN" sz="2400" i="1" dirty="0">
                  <a:latin typeface="+mj-lt"/>
                  <a:sym typeface="+mn-ea"/>
                </a:rPr>
                <a:t>b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zh-CN" altLang="en-US" sz="2400" dirty="0">
                  <a:latin typeface="+mj-lt"/>
                  <a:sym typeface="+mn-ea"/>
                </a:rPr>
                <a:t>与</a:t>
              </a:r>
              <a:r>
                <a:rPr lang="en-US" altLang="zh-CN" sz="2400" i="1" dirty="0">
                  <a:latin typeface="+mj-lt"/>
                  <a:sym typeface="+mn-ea"/>
                </a:rPr>
                <a:t>m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zh-CN" altLang="en-US" sz="2400" dirty="0">
                  <a:latin typeface="+mj-lt"/>
                  <a:sym typeface="+mn-ea"/>
                </a:rPr>
                <a:t>不同，那么就</a:t>
              </a:r>
              <a:r>
                <a:rPr lang="zh-CN" altLang="en-US" sz="2400" dirty="0">
                  <a:solidFill>
                    <a:schemeClr val="tx1"/>
                  </a:solidFill>
                  <a:latin typeface="+mj-lt"/>
                  <a:sym typeface="+mn-ea"/>
                </a:rPr>
                <a:t>将该区域中</a:t>
              </a:r>
              <a:r>
                <a:rPr lang="zh-CN" altLang="en-US" sz="2400" dirty="0">
                  <a:solidFill>
                    <a:srgbClr val="FF0000"/>
                  </a:solidFill>
                  <a:latin typeface="+mj-lt"/>
                  <a:sym typeface="+mn-ea"/>
                </a:rPr>
                <a:t>某个像素</a:t>
              </a:r>
              <a:r>
                <a:rPr lang="zh-CN" altLang="en-US" sz="2400" dirty="0">
                  <a:solidFill>
                    <a:schemeClr val="tx1"/>
                  </a:solidFill>
                  <a:latin typeface="+mj-lt"/>
                  <a:sym typeface="+mn-ea"/>
                </a:rPr>
                <a:t>的最低比特位进行翻转</a:t>
              </a:r>
              <a:r>
                <a:rPr lang="zh-CN" altLang="en-US" sz="2400" dirty="0">
                  <a:latin typeface="+mj-lt"/>
                  <a:sym typeface="+mn-ea"/>
                </a:rPr>
                <a:t>，从而使得奇偶校验位与</a:t>
              </a:r>
              <a:r>
                <a:rPr lang="en-US" altLang="zh-CN" sz="2400" i="1" dirty="0">
                  <a:latin typeface="+mj-lt"/>
                  <a:sym typeface="+mn-ea"/>
                </a:rPr>
                <a:t>m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zh-CN" altLang="en-US" sz="2400" dirty="0">
                  <a:latin typeface="+mj-lt"/>
                  <a:sym typeface="+mn-ea"/>
                </a:rPr>
                <a:t>相同，即</a:t>
              </a:r>
              <a:r>
                <a:rPr lang="en-US" altLang="zh-CN" sz="2400" i="1" dirty="0">
                  <a:latin typeface="+mj-lt"/>
                  <a:sym typeface="+mn-ea"/>
                </a:rPr>
                <a:t>b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en-US" altLang="zh-CN" sz="2400" i="1" dirty="0">
                  <a:latin typeface="+mj-lt"/>
                  <a:sym typeface="+mn-ea"/>
                </a:rPr>
                <a:t>=m</a:t>
              </a:r>
              <a:r>
                <a:rPr lang="en-US" altLang="zh-CN" sz="2400" i="1" baseline="-25000" dirty="0">
                  <a:latin typeface="+mj-lt"/>
                  <a:sym typeface="+mn-ea"/>
                </a:rPr>
                <a:t>i</a:t>
              </a:r>
              <a:r>
                <a:rPr lang="zh-CN" altLang="en-US" sz="2400" dirty="0">
                  <a:latin typeface="+mj-lt"/>
                  <a:sym typeface="+mn-ea"/>
                </a:rPr>
                <a:t>。</a:t>
              </a:r>
              <a:endParaRPr lang="zh-CN" altLang="en-US" sz="2400" dirty="0">
                <a:latin typeface="+mj-lt"/>
              </a:endParaRPr>
            </a:p>
          </p:txBody>
        </p:sp>
        <p:graphicFrame>
          <p:nvGraphicFramePr>
            <p:cNvPr id="187" name="对象 186"/>
            <p:cNvGraphicFramePr/>
            <p:nvPr/>
          </p:nvGraphicFramePr>
          <p:xfrm>
            <a:off x="5001110" y="3307984"/>
            <a:ext cx="3203575" cy="749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" r:id="rId2" imgW="1384300" imgH="355600" progId="Equation.3">
                    <p:embed/>
                  </p:oleObj>
                </mc:Choice>
                <mc:Fallback>
                  <p:oleObj name="" r:id="rId2" imgW="1384300" imgH="355600" progId="Equation.3">
                    <p:embed/>
                    <p:pic>
                      <p:nvPicPr>
                        <p:cNvPr id="0" name="对象 8192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001110" y="3307984"/>
                          <a:ext cx="3203575" cy="7499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8" name="组合 177"/>
          <p:cNvGrpSpPr/>
          <p:nvPr/>
        </p:nvGrpSpPr>
        <p:grpSpPr>
          <a:xfrm>
            <a:off x="1419126" y="3250008"/>
            <a:ext cx="1341632" cy="1341632"/>
            <a:chOff x="1882937" y="2051686"/>
            <a:chExt cx="1438016" cy="1438016"/>
          </a:xfrm>
        </p:grpSpPr>
        <p:sp>
          <p:nvSpPr>
            <p:cNvPr id="179" name="椭圆 17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198050" y="716894"/>
            <a:ext cx="8073650" cy="1109044"/>
            <a:chOff x="3279913" y="488294"/>
            <a:chExt cx="8073650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8073650" cy="687881"/>
              <a:chOff x="3279913" y="909457"/>
              <a:chExt cx="8073650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807365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56453" y="1032190"/>
                <a:ext cx="64820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区域内翻转某个像素最低位的例子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1" name="组合 170"/>
          <p:cNvGrpSpPr/>
          <p:nvPr/>
        </p:nvGrpSpPr>
        <p:grpSpPr>
          <a:xfrm>
            <a:off x="1037820" y="2462981"/>
            <a:ext cx="4154183" cy="2569081"/>
            <a:chOff x="1076853" y="5080315"/>
            <a:chExt cx="5054600" cy="1959087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4831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1103377" y="2728489"/>
            <a:ext cx="4023067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 如果</a:t>
            </a: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奇偶校验位与</a:t>
            </a:r>
            <a:r>
              <a:rPr lang="en-US" altLang="zh-CN" sz="2400" i="1" dirty="0">
                <a:solidFill>
                  <a:srgbClr val="0F73EE"/>
                </a:solidFill>
                <a:latin typeface="+mj-lt"/>
              </a:rPr>
              <a:t>m</a:t>
            </a:r>
            <a:r>
              <a:rPr lang="en-US" altLang="zh-CN" sz="2400" i="1" baseline="-25000" dirty="0">
                <a:solidFill>
                  <a:srgbClr val="0F73EE"/>
                </a:solidFill>
                <a:latin typeface="+mj-lt"/>
              </a:rPr>
              <a:t>i</a:t>
            </a: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不匹配</a:t>
            </a:r>
            <a:r>
              <a:rPr lang="zh-CN" altLang="en-US" sz="2400" dirty="0">
                <a:latin typeface="+mj-lt"/>
              </a:rPr>
              <a:t>，则将该区域中的</a:t>
            </a: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某个</a:t>
            </a: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像素的最低比特位翻转</a:t>
            </a:r>
            <a:r>
              <a:rPr lang="zh-CN" altLang="en-US" sz="2400" dirty="0">
                <a:latin typeface="+mj-lt"/>
              </a:rPr>
              <a:t>，导致奇偶校验位与</a:t>
            </a:r>
            <a:r>
              <a:rPr lang="en-US" altLang="zh-CN" sz="2400" i="1" dirty="0">
                <a:latin typeface="+mj-lt"/>
              </a:rPr>
              <a:t>m</a:t>
            </a:r>
            <a:r>
              <a:rPr lang="en-US" altLang="zh-CN" sz="2400" i="1" baseline="-25000" dirty="0">
                <a:latin typeface="+mj-lt"/>
              </a:rPr>
              <a:t>i</a:t>
            </a:r>
            <a:r>
              <a:rPr lang="zh-CN" altLang="en-US" sz="2400" dirty="0">
                <a:latin typeface="+mj-lt"/>
              </a:rPr>
              <a:t>相同。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5528892" y="2461515"/>
            <a:ext cx="1317955" cy="763004"/>
            <a:chOff x="4397979" y="1511803"/>
            <a:chExt cx="1317955" cy="763004"/>
          </a:xfrm>
        </p:grpSpPr>
        <p:sp>
          <p:nvSpPr>
            <p:cNvPr id="179" name="矩形: 圆角 178"/>
            <p:cNvSpPr/>
            <p:nvPr/>
          </p:nvSpPr>
          <p:spPr>
            <a:xfrm>
              <a:off x="4512180" y="1596162"/>
              <a:ext cx="120375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4397979" y="1511803"/>
              <a:ext cx="1191146" cy="763004"/>
              <a:chOff x="4397979" y="1511803"/>
              <a:chExt cx="1191146" cy="763004"/>
            </a:xfrm>
          </p:grpSpPr>
          <p:sp>
            <p:nvSpPr>
              <p:cNvPr id="18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4599752" y="1511803"/>
                <a:ext cx="989373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例如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: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8" name="矩形 187"/>
          <p:cNvSpPr/>
          <p:nvPr/>
        </p:nvSpPr>
        <p:spPr>
          <a:xfrm>
            <a:off x="7048903" y="2461515"/>
            <a:ext cx="4312305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endParaRPr lang="en-US" altLang="zh-CN" sz="2400" dirty="0">
              <a:sym typeface="+mn-ea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            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sp>
        <p:nvSpPr>
          <p:cNvPr id="176" name="矩形: 圆角 175"/>
          <p:cNvSpPr/>
          <p:nvPr/>
        </p:nvSpPr>
        <p:spPr>
          <a:xfrm>
            <a:off x="6913880" y="2461260"/>
            <a:ext cx="4549775" cy="3640455"/>
          </a:xfrm>
          <a:prstGeom prst="roundRect">
            <a:avLst>
              <a:gd name="adj" fmla="val 7983"/>
            </a:avLst>
          </a:prstGeom>
          <a:solidFill>
            <a:schemeClr val="bg1">
              <a:alpha val="5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48903" y="2465580"/>
            <a:ext cx="4414819" cy="3636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下列区域所有像素的最低比特有偶数个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zh-CN" sz="2400" dirty="0">
                <a:sym typeface="+mn-ea"/>
              </a:rPr>
              <a:t>，计算得奇偶校验位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=0</a:t>
            </a:r>
            <a:r>
              <a:rPr lang="zh-CN" altLang="zh-CN" sz="2400" dirty="0">
                <a:sym typeface="+mn-ea"/>
              </a:rPr>
              <a:t>。如果要嵌入的秘密信息比特是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，即</a:t>
            </a:r>
            <a:r>
              <a:rPr lang="en-US" altLang="zh-CN" sz="2400" i="1" dirty="0">
                <a:sym typeface="+mn-ea"/>
              </a:rPr>
              <a:t>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=1</a:t>
            </a:r>
            <a:r>
              <a:rPr lang="zh-CN" altLang="en-US" sz="2400" dirty="0">
                <a:sym typeface="+mn-ea"/>
              </a:rPr>
              <a:t>，要想满足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i="1" dirty="0">
                <a:sym typeface="+mn-ea"/>
              </a:rPr>
              <a:t>=m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zh-CN" altLang="en-US" sz="2400" dirty="0">
                <a:sym typeface="+mn-ea"/>
              </a:rPr>
              <a:t>，则</a:t>
            </a:r>
            <a:r>
              <a:rPr lang="zh-CN" altLang="zh-CN" sz="2400" dirty="0">
                <a:sym typeface="+mn-ea"/>
              </a:rPr>
              <a:t>需</a:t>
            </a:r>
            <a:r>
              <a:rPr lang="zh-CN" altLang="en-US" sz="2400" dirty="0"/>
              <a:t>要翻转</a:t>
            </a:r>
            <a:r>
              <a:rPr lang="zh-CN" altLang="en-US" sz="2400" b="1" dirty="0">
                <a:solidFill>
                  <a:srgbClr val="0F73EE"/>
                </a:solidFill>
              </a:rPr>
              <a:t>某个</a:t>
            </a:r>
            <a:r>
              <a:rPr lang="zh-CN" altLang="en-US" sz="2400" dirty="0"/>
              <a:t>像素的最低比特位，使得该区域的最低有效位有奇数个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zh-CN" altLang="en-US" sz="2400" dirty="0">
                <a:sym typeface="+mn-ea"/>
              </a:rPr>
              <a:t>即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=1</a:t>
            </a:r>
            <a:r>
              <a:rPr lang="zh-CN" altLang="en-US" sz="2400" dirty="0">
                <a:sym typeface="+mn-ea"/>
              </a:rPr>
              <a:t>，从而满足了</a:t>
            </a:r>
            <a:r>
              <a:rPr lang="en-US" altLang="zh-CN" sz="2400" i="1" dirty="0">
                <a:sym typeface="+mn-ea"/>
              </a:rPr>
              <a:t>b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en-US" altLang="zh-CN" sz="2400" i="1" dirty="0">
                <a:sym typeface="+mn-ea"/>
              </a:rPr>
              <a:t>=m</a:t>
            </a:r>
            <a:r>
              <a:rPr lang="en-US" altLang="zh-CN" sz="2400" i="1" baseline="-25000" dirty="0">
                <a:sym typeface="+mn-ea"/>
              </a:rPr>
              <a:t>i</a:t>
            </a:r>
            <a:r>
              <a:rPr lang="zh-CN" altLang="zh-CN" sz="2400" dirty="0">
                <a:sym typeface="+mn-ea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8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表格 188"/>
          <p:cNvGraphicFramePr/>
          <p:nvPr/>
        </p:nvGraphicFramePr>
        <p:xfrm>
          <a:off x="1693029" y="2410918"/>
          <a:ext cx="1905000" cy="1803717"/>
        </p:xfrm>
        <a:graphic>
          <a:graphicData uri="http://schemas.openxmlformats.org/drawingml/2006/table">
            <a:tbl>
              <a:tblPr/>
              <a:tblGrid>
                <a:gridCol w="635000"/>
                <a:gridCol w="635000"/>
                <a:gridCol w="635000"/>
              </a:tblGrid>
              <a:tr h="6019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1" name="表格 190"/>
          <p:cNvGraphicFramePr/>
          <p:nvPr/>
        </p:nvGraphicFramePr>
        <p:xfrm>
          <a:off x="6557826" y="2410918"/>
          <a:ext cx="1905000" cy="1803400"/>
        </p:xfrm>
        <a:graphic>
          <a:graphicData uri="http://schemas.openxmlformats.org/drawingml/2006/table">
            <a:tbl>
              <a:tblPr/>
              <a:tblGrid>
                <a:gridCol w="635000"/>
                <a:gridCol w="635000"/>
                <a:gridCol w="635000"/>
              </a:tblGrid>
              <a:tr h="6016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1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</a:t>
                      </a:r>
                      <a:endParaRPr lang="zh-CN" altLang="en-US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0</a:t>
                      </a:r>
                      <a:endParaRPr lang="zh-CN" altLang="en-US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03" name="组合 202"/>
          <p:cNvGrpSpPr/>
          <p:nvPr/>
        </p:nvGrpSpPr>
        <p:grpSpPr>
          <a:xfrm>
            <a:off x="618228" y="4405748"/>
            <a:ext cx="4154183" cy="1610098"/>
            <a:chOff x="1076853" y="5080315"/>
            <a:chExt cx="5054600" cy="1959087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: 圆角 204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934233" y="4905338"/>
            <a:ext cx="3570209" cy="587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偶数个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，校验位的值为</a:t>
            </a:r>
            <a:r>
              <a:rPr lang="en-US" altLang="zh-CN" sz="2400" dirty="0">
                <a:latin typeface="+mj-lt"/>
              </a:rPr>
              <a:t>0</a:t>
            </a:r>
            <a:endParaRPr lang="en-US" altLang="zh-CN" sz="2400" dirty="0">
              <a:latin typeface="+mj-lt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347601" y="4405748"/>
            <a:ext cx="4154183" cy="1610098"/>
            <a:chOff x="1076853" y="5080315"/>
            <a:chExt cx="5054600" cy="1959087"/>
          </a:xfrm>
        </p:grpSpPr>
        <p:cxnSp>
          <p:nvCxnSpPr>
            <p:cNvPr id="208" name="直接连接符 20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矩形: 圆角 208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0" name="矩形 209"/>
          <p:cNvSpPr/>
          <p:nvPr/>
        </p:nvSpPr>
        <p:spPr>
          <a:xfrm>
            <a:off x="5497523" y="4667929"/>
            <a:ext cx="398291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翻转</a:t>
            </a: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某个</a:t>
            </a:r>
            <a:r>
              <a:rPr lang="en-US" altLang="zh-CN" sz="2400" dirty="0">
                <a:latin typeface="+mj-lt"/>
              </a:rPr>
              <a:t>LSB</a:t>
            </a:r>
            <a:r>
              <a:rPr lang="zh-CN" altLang="en-US" sz="2400" dirty="0">
                <a:latin typeface="+mj-lt"/>
              </a:rPr>
              <a:t>后，</a:t>
            </a:r>
            <a:endParaRPr lang="zh-CN" altLang="en-US" sz="2400" dirty="0">
              <a:latin typeface="+mj-lt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奇数个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，校验位的值为</a:t>
            </a:r>
            <a:r>
              <a:rPr lang="en-US" altLang="zh-CN" sz="2400" dirty="0">
                <a:latin typeface="+mj-lt"/>
              </a:rPr>
              <a:t>1</a:t>
            </a:r>
            <a:endParaRPr lang="en-US" altLang="zh-CN" sz="2400" dirty="0">
              <a:latin typeface="+mj-lt"/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8778371" y="3046549"/>
            <a:ext cx="1205543" cy="518966"/>
            <a:chOff x="4516634" y="4176945"/>
            <a:chExt cx="1205543" cy="518966"/>
          </a:xfrm>
        </p:grpSpPr>
        <p:sp>
          <p:nvSpPr>
            <p:cNvPr id="218" name="Freeform 8"/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4677517" y="419614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20" name="Group 3"/>
          <p:cNvGrpSpPr/>
          <p:nvPr/>
        </p:nvGrpSpPr>
        <p:grpSpPr>
          <a:xfrm>
            <a:off x="9480435" y="2249587"/>
            <a:ext cx="2182511" cy="2182511"/>
            <a:chOff x="4632531" y="3441650"/>
            <a:chExt cx="2922866" cy="2922866"/>
          </a:xfrm>
        </p:grpSpPr>
        <p:sp>
          <p:nvSpPr>
            <p:cNvPr id="221" name="Oval 10"/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11"/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3" name="矩形 222"/>
          <p:cNvSpPr/>
          <p:nvPr/>
        </p:nvSpPr>
        <p:spPr>
          <a:xfrm>
            <a:off x="9665372" y="2797658"/>
            <a:ext cx="1863121" cy="9772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特点：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翻转像素少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2198050" y="716894"/>
            <a:ext cx="8073650" cy="1109044"/>
            <a:chOff x="3279913" y="488294"/>
            <a:chExt cx="8073650" cy="1109044"/>
          </a:xfrm>
        </p:grpSpPr>
        <p:grpSp>
          <p:nvGrpSpPr>
            <p:cNvPr id="177" name="组合 176"/>
            <p:cNvGrpSpPr/>
            <p:nvPr/>
          </p:nvGrpSpPr>
          <p:grpSpPr>
            <a:xfrm>
              <a:off x="3279913" y="909457"/>
              <a:ext cx="8073650" cy="687881"/>
              <a:chOff x="3279913" y="909457"/>
              <a:chExt cx="8073650" cy="687881"/>
            </a:xfrm>
          </p:grpSpPr>
          <p:sp>
            <p:nvSpPr>
              <p:cNvPr id="348" name="矩形: 圆角 347"/>
              <p:cNvSpPr/>
              <p:nvPr/>
            </p:nvSpPr>
            <p:spPr>
              <a:xfrm>
                <a:off x="3279913" y="909457"/>
                <a:ext cx="807365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4456453" y="1032190"/>
                <a:ext cx="64820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区域内翻转某个像素最低位的例子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8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9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10" grpId="0"/>
      <p:bldP spid="22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12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just">
          <a:lnSpc>
            <a:spcPct val="120000"/>
          </a:lnSpc>
          <a:defRPr lang="zh-CN" altLang="en-US" sz="2400" dirty="0"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</Words>
  <Application>WPS 演示</Application>
  <PresentationFormat>宽屏</PresentationFormat>
  <Paragraphs>145</Paragraphs>
  <Slides>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思源黑体 CN Heavy</vt:lpstr>
      <vt:lpstr>微软雅黑 Light</vt:lpstr>
      <vt:lpstr>Times New Roman</vt:lpstr>
      <vt:lpstr>微软雅黑</vt:lpstr>
      <vt:lpstr>Arial Unicode MS</vt:lpstr>
      <vt:lpstr>思源黑体 CN Normal</vt:lpstr>
      <vt:lpstr>等线</vt:lpstr>
      <vt:lpstr>黑体</vt:lpstr>
      <vt:lpstr>Office 主题​​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82</cp:revision>
  <dcterms:created xsi:type="dcterms:W3CDTF">2019-09-27T01:23:00Z</dcterms:created>
  <dcterms:modified xsi:type="dcterms:W3CDTF">2019-12-27T22:51:33Z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